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rikant\Desktop\Backup\Shrikant%20Kulkarni\Kaizen\Kaizens%20for%20Display%20Gallery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Sheet1!$H$7</c:f>
              <c:strCache>
                <c:ptCount val="1"/>
                <c:pt idx="0">
                  <c:v>120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Sheet1!$I$6:$M$6</c:f>
              <c:strCache>
                <c:ptCount val="5"/>
                <c:pt idx="0">
                  <c:v>16-May</c:v>
                </c:pt>
                <c:pt idx="1">
                  <c:v>16-Jun</c:v>
                </c:pt>
                <c:pt idx="2">
                  <c:v>July16 2nd week </c:v>
                </c:pt>
                <c:pt idx="3">
                  <c:v>July16 3rd week </c:v>
                </c:pt>
                <c:pt idx="4">
                  <c:v>July 16 4th week</c:v>
                </c:pt>
              </c:strCache>
            </c:strRef>
          </c:cat>
          <c:val>
            <c:numRef>
              <c:f>Sheet1!$I$7:$M$7</c:f>
              <c:numCache>
                <c:formatCode>General</c:formatCode>
                <c:ptCount val="5"/>
                <c:pt idx="0">
                  <c:v>150</c:v>
                </c:pt>
                <c:pt idx="1">
                  <c:v>200</c:v>
                </c:pt>
                <c:pt idx="2">
                  <c:v>45</c:v>
                </c:pt>
                <c:pt idx="3">
                  <c:v>40</c:v>
                </c:pt>
                <c:pt idx="4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181400"/>
        <c:axId val="299174344"/>
      </c:barChart>
      <c:catAx>
        <c:axId val="299181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174344"/>
        <c:crosses val="autoZero"/>
        <c:auto val="1"/>
        <c:lblAlgn val="ctr"/>
        <c:lblOffset val="100"/>
        <c:noMultiLvlLbl val="0"/>
      </c:catAx>
      <c:valAx>
        <c:axId val="29917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life</a:t>
                </a:r>
                <a:r>
                  <a:rPr lang="en-US" baseline="0"/>
                  <a:t> in nos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181400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66B02-68AC-4C96-B6EE-EAADA9E065B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7965-6724-4BC3-9A64-3A17C29D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A4090-EF45-4D1F-94CA-F699B18BC565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175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2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2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8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5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38DB2-2B7E-4920-8E04-4D45D55CF1A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E61-BBBA-40A9-AA71-08E8933C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6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adv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040" y="418025"/>
            <a:ext cx="995680" cy="34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971044" y="6487160"/>
            <a:ext cx="82499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819933" y="939705"/>
            <a:ext cx="5401081" cy="355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120" b="1" dirty="0">
                <a:solidFill>
                  <a:srgbClr val="0033CC"/>
                </a:solidFill>
              </a:rPr>
              <a:t>IDEA :- </a:t>
            </a:r>
            <a:r>
              <a:rPr lang="en-US" alt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Provided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60mm thickness wheel  &amp; Correct Machine angle 0 degree.</a:t>
            </a:r>
            <a:endParaRPr lang="en-US" altLang="en-US" sz="112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112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977259" y="370843"/>
            <a:ext cx="8243754" cy="426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77259" y="370843"/>
            <a:ext cx="1350270" cy="426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327531" y="370840"/>
            <a:ext cx="1847738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TPM CIRCLE NO :-   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327531" y="513056"/>
            <a:ext cx="1847738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TPM CIRCLE NAME : </a:t>
            </a:r>
            <a:endParaRPr lang="en-US" sz="980" b="1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327531" y="655272"/>
            <a:ext cx="1847738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DEPT :- </a:t>
            </a:r>
            <a:r>
              <a:rPr lang="en-US" sz="980" b="1" dirty="0"/>
              <a:t>Machine Shop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977261" y="797487"/>
            <a:ext cx="1066003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CELL :-</a:t>
            </a:r>
            <a:r>
              <a:rPr lang="en-US" sz="980" b="1" dirty="0">
                <a:solidFill>
                  <a:prstClr val="black"/>
                </a:solidFill>
              </a:rPr>
              <a:t> Grinding.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043263" y="797487"/>
            <a:ext cx="1776671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CELL NAME:- </a:t>
            </a:r>
            <a:r>
              <a:rPr lang="en-US" sz="980" b="1" dirty="0"/>
              <a:t>GRINDING CELL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175269" y="370840"/>
            <a:ext cx="1137070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ACTIVITY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175269" y="513056"/>
            <a:ext cx="1137070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LOSS NO. / STEP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175269" y="655272"/>
            <a:ext cx="1137070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RESULT AREA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819935" y="797487"/>
            <a:ext cx="2913741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MACHINE / STAGE  :-  </a:t>
            </a:r>
            <a:r>
              <a:rPr lang="en-US" sz="1120" b="1" dirty="0"/>
              <a:t>Finish Grinding</a:t>
            </a:r>
            <a:endParaRPr lang="en-US" sz="980" b="1" dirty="0">
              <a:solidFill>
                <a:prstClr val="black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733676" y="797487"/>
            <a:ext cx="2487340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OPERATION  :- </a:t>
            </a:r>
            <a:r>
              <a:rPr lang="en-US" sz="980" b="1" dirty="0">
                <a:solidFill>
                  <a:prstClr val="black"/>
                </a:solidFill>
              </a:rPr>
              <a:t>Grinding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312339" y="370840"/>
            <a:ext cx="284267" cy="142216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KK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8586478" y="370843"/>
            <a:ext cx="1634537" cy="426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93" dirty="0">
              <a:solidFill>
                <a:prstClr val="black"/>
              </a:solidFill>
            </a:endParaRPr>
          </a:p>
        </p:txBody>
      </p:sp>
      <p:sp>
        <p:nvSpPr>
          <p:cNvPr id="31" name="WordArt 16"/>
          <p:cNvSpPr>
            <a:spLocks noChangeArrowheads="1" noChangeShapeType="1" noTextEdit="1"/>
          </p:cNvSpPr>
          <p:nvPr/>
        </p:nvSpPr>
        <p:spPr bwMode="auto">
          <a:xfrm>
            <a:off x="8657545" y="441950"/>
            <a:ext cx="1492297" cy="25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36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latin typeface="Arial"/>
                <a:cs typeface="Arial"/>
              </a:rPr>
              <a:t>KAIZEN  IDEA SHEET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596606" y="370840"/>
            <a:ext cx="284267" cy="142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QM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880874" y="370840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PM</a:t>
            </a: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7165141" y="370840"/>
            <a:ext cx="284267" cy="142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JH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7449408" y="370840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SHE</a:t>
            </a: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7733674" y="370840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OT</a:t>
            </a: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8017942" y="370840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DM</a:t>
            </a: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8302211" y="370840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E&amp;T</a:t>
            </a: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6312339" y="513056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933" dirty="0">
              <a:solidFill>
                <a:prstClr val="black"/>
              </a:solidFill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6596606" y="513056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933" dirty="0">
              <a:solidFill>
                <a:prstClr val="black"/>
              </a:solidFill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6880874" y="513056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933" dirty="0">
              <a:solidFill>
                <a:prstClr val="black"/>
              </a:solidFill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7165141" y="513056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933" dirty="0">
              <a:solidFill>
                <a:prstClr val="black"/>
              </a:solidFill>
            </a:endParaRPr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7449408" y="513056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933" dirty="0">
              <a:solidFill>
                <a:prstClr val="black"/>
              </a:solidFill>
            </a:endParaRP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7733674" y="513056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933" dirty="0">
              <a:solidFill>
                <a:prstClr val="black"/>
              </a:solidFill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8017942" y="513056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933" dirty="0">
              <a:solidFill>
                <a:prstClr val="black"/>
              </a:solidFill>
            </a:endParaRPr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8302211" y="513056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933" dirty="0">
              <a:solidFill>
                <a:prstClr val="black"/>
              </a:solidFill>
            </a:endParaRP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6312339" y="655272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6596606" y="655272"/>
            <a:ext cx="284267" cy="142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33" dirty="0">
                <a:solidFill>
                  <a:prstClr val="black"/>
                </a:solidFill>
              </a:rPr>
              <a:t>Q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880872" y="655272"/>
            <a:ext cx="568534" cy="142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33" b="1" dirty="0">
                <a:solidFill>
                  <a:prstClr val="black"/>
                </a:solidFill>
              </a:rPr>
              <a:t>A</a:t>
            </a:r>
            <a:endParaRPr lang="en-US" sz="467" b="1" dirty="0">
              <a:solidFill>
                <a:prstClr val="black"/>
              </a:solidFill>
            </a:endParaRPr>
          </a:p>
        </p:txBody>
      </p:sp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7449408" y="655272"/>
            <a:ext cx="284267" cy="142216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7733674" y="655272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8017942" y="655272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8302211" y="655272"/>
            <a:ext cx="28426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977259" y="939708"/>
            <a:ext cx="2842674" cy="568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120" b="1" dirty="0">
                <a:solidFill>
                  <a:srgbClr val="0000CC"/>
                </a:solidFill>
              </a:rPr>
              <a:t>KAIZEN THEME :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To Reduce Wheel Dressing  time Occurances  &amp;  Increase Wheel Life  Occurrence. </a:t>
            </a:r>
            <a:endParaRPr lang="en-US" altLang="en-US" sz="112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1977259" y="1508571"/>
            <a:ext cx="2842674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33" b="1" dirty="0">
                <a:solidFill>
                  <a:srgbClr val="0033CC"/>
                </a:solidFill>
              </a:rPr>
              <a:t>WIDELY/DEEPLY:-</a:t>
            </a:r>
            <a:endParaRPr lang="en-US" sz="747" b="1" dirty="0">
              <a:solidFill>
                <a:srgbClr val="0033CC"/>
              </a:solidFill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1977259" y="1721892"/>
            <a:ext cx="2842674" cy="213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20" b="1" dirty="0">
                <a:solidFill>
                  <a:srgbClr val="0033CC"/>
                </a:solidFill>
              </a:rPr>
              <a:t>PROBLEM / PRESENT STATUS :-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Dressing time Occurrence after every 10nos . </a:t>
            </a:r>
          </a:p>
          <a:p>
            <a:r>
              <a:rPr lang="en-US" sz="1120" b="1" dirty="0"/>
              <a:t>                  </a:t>
            </a:r>
          </a:p>
          <a:p>
            <a:endParaRPr lang="en-US" sz="1120" b="1" dirty="0"/>
          </a:p>
          <a:p>
            <a:endParaRPr lang="en-US" sz="1120" b="1" dirty="0"/>
          </a:p>
          <a:p>
            <a:endParaRPr lang="en-US" sz="1120" b="1" dirty="0"/>
          </a:p>
          <a:p>
            <a:r>
              <a:rPr lang="en-US" sz="1120" b="1" dirty="0"/>
              <a:t>                                      NA.</a:t>
            </a:r>
          </a:p>
          <a:p>
            <a:endParaRPr lang="en-US" sz="1120" b="1" dirty="0"/>
          </a:p>
          <a:p>
            <a:endParaRPr lang="en-US" altLang="en-US" sz="1027" b="1" dirty="0"/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4819934" y="1295244"/>
            <a:ext cx="3055874" cy="2559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sz="1120" b="1" dirty="0">
                <a:solidFill>
                  <a:srgbClr val="0033CC"/>
                </a:solidFill>
              </a:rPr>
              <a:t>COUNTERMEASURE:-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Angular Grinding Head Angle Changed to 00</a:t>
            </a:r>
            <a:r>
              <a:rPr lang="en-US" alt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 Provided.</a:t>
            </a:r>
          </a:p>
          <a:p>
            <a:pPr>
              <a:defRPr/>
            </a:pPr>
            <a:endParaRPr lang="en-US" sz="112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12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12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12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12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12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12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307" b="1" dirty="0">
              <a:solidFill>
                <a:prstClr val="black"/>
              </a:solidFill>
            </a:endParaRP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7875808" y="1295244"/>
            <a:ext cx="120813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BENCHMARK</a:t>
            </a: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7875808" y="1437461"/>
            <a:ext cx="120813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TARGET</a:t>
            </a: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7875808" y="1579677"/>
            <a:ext cx="120813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KAIZEN START</a:t>
            </a: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7875808" y="1721892"/>
            <a:ext cx="1208137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srgbClr val="0033CC"/>
                </a:solidFill>
              </a:rPr>
              <a:t>KAIZEN FINISH</a:t>
            </a: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9083946" y="1295244"/>
            <a:ext cx="1137070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prstClr val="black"/>
                </a:solidFill>
              </a:rPr>
              <a:t>1 No.</a:t>
            </a: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9083946" y="1437461"/>
            <a:ext cx="1137070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prstClr val="black"/>
                </a:solidFill>
              </a:rPr>
              <a:t>0 No.</a:t>
            </a: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9083946" y="1579677"/>
            <a:ext cx="1137070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prstClr val="black"/>
                </a:solidFill>
              </a:rPr>
              <a:t>10.06.2016</a:t>
            </a: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9083946" y="1721892"/>
            <a:ext cx="1137070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980" b="1" dirty="0">
                <a:solidFill>
                  <a:prstClr val="black"/>
                </a:solidFill>
              </a:rPr>
              <a:t>15.06.2016</a:t>
            </a:r>
          </a:p>
        </p:txBody>
      </p:sp>
      <p:sp>
        <p:nvSpPr>
          <p:cNvPr id="66" name="Rectangle 52"/>
          <p:cNvSpPr>
            <a:spLocks noChangeArrowheads="1"/>
          </p:cNvSpPr>
          <p:nvPr/>
        </p:nvSpPr>
        <p:spPr bwMode="auto">
          <a:xfrm>
            <a:off x="7865885" y="1875691"/>
            <a:ext cx="2345206" cy="14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027" b="1" dirty="0">
                <a:solidFill>
                  <a:srgbClr val="0033CC"/>
                </a:solidFill>
              </a:rPr>
              <a:t>TEAM MEMBERS :- </a:t>
            </a: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7857613" y="2575188"/>
            <a:ext cx="2363402" cy="996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120" b="1" dirty="0">
                <a:solidFill>
                  <a:srgbClr val="0033CC"/>
                </a:solidFill>
              </a:rPr>
              <a:t>BENEFITS :-</a:t>
            </a:r>
          </a:p>
          <a:p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1. Increase  Dressing Frequency up to  50 nos.  .</a:t>
            </a:r>
          </a:p>
          <a:p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2. Wheel life increase up to 9000nos </a:t>
            </a:r>
            <a:r>
              <a:rPr lang="en-US" sz="1120" b="1" dirty="0">
                <a:solidFill>
                  <a:schemeClr val="tx2"/>
                </a:solidFill>
              </a:rPr>
              <a:t>.</a:t>
            </a:r>
          </a:p>
          <a:p>
            <a:endParaRPr lang="en-US" sz="1120" b="1" dirty="0">
              <a:solidFill>
                <a:srgbClr val="00B0F0"/>
              </a:solidFill>
            </a:endParaRPr>
          </a:p>
        </p:txBody>
      </p:sp>
      <p:sp>
        <p:nvSpPr>
          <p:cNvPr id="69" name="Rectangle 59"/>
          <p:cNvSpPr>
            <a:spLocks noChangeArrowheads="1"/>
          </p:cNvSpPr>
          <p:nvPr/>
        </p:nvSpPr>
        <p:spPr bwMode="auto">
          <a:xfrm>
            <a:off x="1977259" y="6272809"/>
            <a:ext cx="2842674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120" b="1" dirty="0">
                <a:solidFill>
                  <a:srgbClr val="0000CC"/>
                </a:solidFill>
              </a:rPr>
              <a:t>MANAGER’S SIGN :- 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D.Y.Pawer.</a:t>
            </a:r>
          </a:p>
        </p:txBody>
      </p:sp>
      <p:sp>
        <p:nvSpPr>
          <p:cNvPr id="70" name="Rectangle 60"/>
          <p:cNvSpPr>
            <a:spLocks noChangeArrowheads="1"/>
          </p:cNvSpPr>
          <p:nvPr/>
        </p:nvSpPr>
        <p:spPr bwMode="auto">
          <a:xfrm>
            <a:off x="1968645" y="6023928"/>
            <a:ext cx="2842674" cy="248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120" b="1" dirty="0">
                <a:solidFill>
                  <a:srgbClr val="0000CC"/>
                </a:solidFill>
              </a:rPr>
              <a:t>REGISTERED BY :-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Sandip Jagtap</a:t>
            </a:r>
          </a:p>
        </p:txBody>
      </p:sp>
      <p:sp>
        <p:nvSpPr>
          <p:cNvPr id="71" name="Rectangle 61"/>
          <p:cNvSpPr>
            <a:spLocks noChangeArrowheads="1"/>
          </p:cNvSpPr>
          <p:nvPr/>
        </p:nvSpPr>
        <p:spPr bwMode="auto">
          <a:xfrm>
            <a:off x="1979154" y="5805538"/>
            <a:ext cx="2842674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120" b="1" dirty="0">
                <a:solidFill>
                  <a:srgbClr val="0000CC"/>
                </a:solidFill>
              </a:rPr>
              <a:t>REGISTRATION NO. &amp; DATE: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10.06.16</a:t>
            </a:r>
          </a:p>
        </p:txBody>
      </p:sp>
      <p:sp>
        <p:nvSpPr>
          <p:cNvPr id="72" name="Rectangle 62"/>
          <p:cNvSpPr>
            <a:spLocks noChangeArrowheads="1"/>
          </p:cNvSpPr>
          <p:nvPr/>
        </p:nvSpPr>
        <p:spPr bwMode="auto">
          <a:xfrm>
            <a:off x="1977259" y="3855134"/>
            <a:ext cx="2836456" cy="1493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120" b="1" dirty="0">
                <a:solidFill>
                  <a:srgbClr val="0000CC"/>
                </a:solidFill>
              </a:rPr>
              <a:t>WHY - WHY ANALYSIS :- </a:t>
            </a:r>
          </a:p>
          <a:p>
            <a:r>
              <a:rPr lang="en-US" altLang="en-US" sz="1120" b="1" dirty="0">
                <a:solidFill>
                  <a:srgbClr val="0000CC"/>
                </a:solidFill>
                <a:cs typeface="Arial" charset="0"/>
              </a:rPr>
              <a:t>Why1: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Dressing time Occurrence after every 10nos.</a:t>
            </a:r>
          </a:p>
          <a:p>
            <a:r>
              <a:rPr lang="en-US" sz="1120" b="1" dirty="0">
                <a:solidFill>
                  <a:srgbClr val="0000CC"/>
                </a:solidFill>
                <a:cs typeface="Arial" charset="0"/>
              </a:rPr>
              <a:t>Why 2</a:t>
            </a:r>
            <a:r>
              <a:rPr lang="en-US" sz="1120" b="1" dirty="0"/>
              <a:t> :- </a:t>
            </a:r>
            <a:r>
              <a:rPr lang="en-US" alt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Charter mark on job.</a:t>
            </a:r>
            <a:endParaRPr lang="en-US" sz="112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1120" b="1" dirty="0">
                <a:solidFill>
                  <a:srgbClr val="0000CC"/>
                </a:solidFill>
                <a:cs typeface="Arial" charset="0"/>
              </a:rPr>
              <a:t>Why 3</a:t>
            </a:r>
            <a:r>
              <a:rPr lang="en-US" altLang="en-US" sz="1120" b="1" dirty="0">
                <a:cs typeface="Arial" charset="0"/>
              </a:rPr>
              <a:t>:- </a:t>
            </a:r>
            <a:r>
              <a:rPr lang="en-US" alt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Wheel Vibration  during Grinding.</a:t>
            </a:r>
          </a:p>
          <a:p>
            <a:r>
              <a:rPr lang="en-US" altLang="en-US" sz="1120" b="1" dirty="0">
                <a:solidFill>
                  <a:srgbClr val="0000CC"/>
                </a:solidFill>
                <a:cs typeface="Arial" charset="0"/>
              </a:rPr>
              <a:t>Why 4</a:t>
            </a:r>
            <a:r>
              <a:rPr lang="en-US" altLang="en-US" sz="1120" b="1" dirty="0">
                <a:cs typeface="Arial" charset="0"/>
              </a:rPr>
              <a:t>:-  </a:t>
            </a:r>
            <a:r>
              <a:rPr lang="en-US" alt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Less Contact area</a:t>
            </a:r>
          </a:p>
          <a:p>
            <a:r>
              <a:rPr lang="en-US" altLang="en-US" sz="1120" b="1" dirty="0">
                <a:cs typeface="Arial" charset="0"/>
              </a:rPr>
              <a:t> </a:t>
            </a:r>
            <a:r>
              <a:rPr lang="en-US" altLang="en-US" sz="1120" b="1" dirty="0">
                <a:solidFill>
                  <a:srgbClr val="0000CC"/>
                </a:solidFill>
                <a:cs typeface="Arial" charset="0"/>
              </a:rPr>
              <a:t>Why 5</a:t>
            </a:r>
            <a:r>
              <a:rPr lang="en-US" altLang="en-US" sz="1120" b="1" dirty="0">
                <a:cs typeface="Arial" charset="0"/>
              </a:rPr>
              <a:t>:-  </a:t>
            </a:r>
            <a:r>
              <a:rPr lang="en-US" alt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Wheel Thickness 20mm with angular head (45 Degree ).                     </a:t>
            </a:r>
          </a:p>
          <a:p>
            <a:endParaRPr lang="en-US" altLang="en-US" sz="1120" b="1" dirty="0">
              <a:cs typeface="Arial" charset="0"/>
            </a:endParaRPr>
          </a:p>
        </p:txBody>
      </p:sp>
      <p:sp>
        <p:nvSpPr>
          <p:cNvPr id="73" name="Rectangle 63"/>
          <p:cNvSpPr>
            <a:spLocks noChangeArrowheads="1"/>
          </p:cNvSpPr>
          <p:nvPr/>
        </p:nvSpPr>
        <p:spPr bwMode="auto">
          <a:xfrm>
            <a:off x="4808515" y="3803282"/>
            <a:ext cx="3041339" cy="2648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027" b="1" dirty="0">
                <a:solidFill>
                  <a:srgbClr val="0000CC"/>
                </a:solidFill>
              </a:rPr>
              <a:t>RESULT :-</a:t>
            </a:r>
          </a:p>
          <a:p>
            <a:endParaRPr lang="en-US" sz="1027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112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27" b="1" dirty="0">
              <a:solidFill>
                <a:srgbClr val="0000CC"/>
              </a:solidFill>
            </a:endParaRPr>
          </a:p>
          <a:p>
            <a:endParaRPr lang="en-US" sz="1027" b="1" dirty="0">
              <a:solidFill>
                <a:srgbClr val="0000CC"/>
              </a:solidFill>
            </a:endParaRPr>
          </a:p>
          <a:p>
            <a:endParaRPr lang="en-US" sz="1027" b="1" dirty="0">
              <a:solidFill>
                <a:srgbClr val="0000CC"/>
              </a:solidFill>
            </a:endParaRPr>
          </a:p>
          <a:p>
            <a:endParaRPr lang="en-US" sz="1027" b="1" dirty="0">
              <a:solidFill>
                <a:srgbClr val="0000CC"/>
              </a:solidFill>
            </a:endParaRPr>
          </a:p>
        </p:txBody>
      </p:sp>
      <p:sp>
        <p:nvSpPr>
          <p:cNvPr id="74" name="Rectangle 64"/>
          <p:cNvSpPr>
            <a:spLocks noChangeArrowheads="1"/>
          </p:cNvSpPr>
          <p:nvPr/>
        </p:nvSpPr>
        <p:spPr bwMode="auto">
          <a:xfrm>
            <a:off x="7875809" y="4992864"/>
            <a:ext cx="2345206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00" b="1" dirty="0">
                <a:solidFill>
                  <a:srgbClr val="0000CC"/>
                </a:solidFill>
              </a:rPr>
              <a:t>COST INCURRED FOR MAKING KAIZEN</a:t>
            </a:r>
          </a:p>
        </p:txBody>
      </p:sp>
      <p:sp>
        <p:nvSpPr>
          <p:cNvPr id="75" name="Rectangle 65"/>
          <p:cNvSpPr>
            <a:spLocks noChangeArrowheads="1"/>
          </p:cNvSpPr>
          <p:nvPr/>
        </p:nvSpPr>
        <p:spPr bwMode="auto">
          <a:xfrm>
            <a:off x="7875807" y="5206186"/>
            <a:ext cx="781736" cy="284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en-US" sz="800" b="1" dirty="0">
                <a:solidFill>
                  <a:prstClr val="black"/>
                </a:solidFill>
              </a:rPr>
              <a:t>MATERIAL COST </a:t>
            </a:r>
          </a:p>
          <a:p>
            <a:pPr algn="ctr"/>
            <a:r>
              <a:rPr lang="en-US" altLang="en-US" sz="800" b="1" dirty="0">
                <a:solidFill>
                  <a:prstClr val="black"/>
                </a:solidFill>
              </a:rPr>
              <a:t>IN RS</a:t>
            </a:r>
          </a:p>
        </p:txBody>
      </p:sp>
      <p:sp>
        <p:nvSpPr>
          <p:cNvPr id="76" name="Rectangle 66"/>
          <p:cNvSpPr>
            <a:spLocks noChangeArrowheads="1"/>
          </p:cNvSpPr>
          <p:nvPr/>
        </p:nvSpPr>
        <p:spPr bwMode="auto">
          <a:xfrm>
            <a:off x="7875809" y="5703945"/>
            <a:ext cx="2345206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800" b="1" dirty="0">
                <a:solidFill>
                  <a:srgbClr val="0000CC"/>
                </a:solidFill>
              </a:rPr>
              <a:t>SCOPE &amp; PLAN FOR HORIZONTAL DEPLOYMENT</a:t>
            </a: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8657543" y="5206186"/>
            <a:ext cx="781736" cy="284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en-US" sz="933" b="1" dirty="0">
                <a:solidFill>
                  <a:prstClr val="black"/>
                </a:solidFill>
              </a:rPr>
              <a:t>LABOUR COST </a:t>
            </a:r>
          </a:p>
          <a:p>
            <a:pPr algn="ctr"/>
            <a:r>
              <a:rPr lang="en-US" altLang="en-US" sz="933" b="1" dirty="0">
                <a:solidFill>
                  <a:prstClr val="black"/>
                </a:solidFill>
              </a:rPr>
              <a:t>IN RS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9439283" y="5206189"/>
            <a:ext cx="781735" cy="284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800" tIns="67200" rIns="168000" anchor="ctr"/>
          <a:lstStyle/>
          <a:p>
            <a:pPr algn="ctr"/>
            <a:r>
              <a:rPr lang="en-US" altLang="en-US" sz="933" b="1" dirty="0">
                <a:solidFill>
                  <a:prstClr val="black"/>
                </a:solidFill>
              </a:rPr>
              <a:t>TOTAL COST </a:t>
            </a:r>
          </a:p>
          <a:p>
            <a:pPr algn="ctr"/>
            <a:r>
              <a:rPr lang="en-US" altLang="en-US" sz="933" b="1" dirty="0">
                <a:solidFill>
                  <a:prstClr val="black"/>
                </a:solidFill>
              </a:rPr>
              <a:t>IN RS</a:t>
            </a:r>
          </a:p>
        </p:txBody>
      </p:sp>
      <p:sp>
        <p:nvSpPr>
          <p:cNvPr id="79" name="Rectangle 69"/>
          <p:cNvSpPr>
            <a:spLocks noChangeArrowheads="1"/>
          </p:cNvSpPr>
          <p:nvPr/>
        </p:nvSpPr>
        <p:spPr bwMode="auto">
          <a:xfrm>
            <a:off x="7875807" y="5490620"/>
            <a:ext cx="781736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933" b="1" dirty="0">
                <a:solidFill>
                  <a:prstClr val="black"/>
                </a:solidFill>
              </a:rPr>
              <a:t>------------</a:t>
            </a:r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8657543" y="5490620"/>
            <a:ext cx="781736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933" b="1" dirty="0">
                <a:solidFill>
                  <a:prstClr val="black"/>
                </a:solidFill>
              </a:rPr>
              <a:t>-------</a:t>
            </a:r>
          </a:p>
        </p:txBody>
      </p:sp>
      <p:sp>
        <p:nvSpPr>
          <p:cNvPr id="81" name="Rectangle 71"/>
          <p:cNvSpPr>
            <a:spLocks noChangeArrowheads="1"/>
          </p:cNvSpPr>
          <p:nvPr/>
        </p:nvSpPr>
        <p:spPr bwMode="auto">
          <a:xfrm>
            <a:off x="9439277" y="5490620"/>
            <a:ext cx="781736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933" b="1" dirty="0">
                <a:solidFill>
                  <a:prstClr val="black"/>
                </a:solidFill>
              </a:rPr>
              <a:t>---------</a:t>
            </a:r>
          </a:p>
        </p:txBody>
      </p:sp>
      <p:sp>
        <p:nvSpPr>
          <p:cNvPr id="82" name="Rectangle 72"/>
          <p:cNvSpPr>
            <a:spLocks noChangeArrowheads="1"/>
          </p:cNvSpPr>
          <p:nvPr/>
        </p:nvSpPr>
        <p:spPr bwMode="auto">
          <a:xfrm>
            <a:off x="7875809" y="5917268"/>
            <a:ext cx="213200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SR.</a:t>
            </a:r>
          </a:p>
          <a:p>
            <a:pPr algn="ctr"/>
            <a:r>
              <a:rPr lang="en-US" sz="933" b="1" dirty="0">
                <a:solidFill>
                  <a:prstClr val="black"/>
                </a:solidFill>
              </a:rPr>
              <a:t>NO.</a:t>
            </a:r>
          </a:p>
        </p:txBody>
      </p:sp>
      <p:sp>
        <p:nvSpPr>
          <p:cNvPr id="83" name="Rectangle 73"/>
          <p:cNvSpPr>
            <a:spLocks noChangeArrowheads="1"/>
          </p:cNvSpPr>
          <p:nvPr/>
        </p:nvSpPr>
        <p:spPr bwMode="auto">
          <a:xfrm>
            <a:off x="8089009" y="5917268"/>
            <a:ext cx="426401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CELL</a:t>
            </a:r>
          </a:p>
        </p:txBody>
      </p:sp>
      <p:sp>
        <p:nvSpPr>
          <p:cNvPr id="84" name="Rectangle 74"/>
          <p:cNvSpPr>
            <a:spLocks noChangeArrowheads="1"/>
          </p:cNvSpPr>
          <p:nvPr/>
        </p:nvSpPr>
        <p:spPr bwMode="auto">
          <a:xfrm>
            <a:off x="8515411" y="5917268"/>
            <a:ext cx="497468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TARGET</a:t>
            </a:r>
          </a:p>
        </p:txBody>
      </p:sp>
      <p:sp>
        <p:nvSpPr>
          <p:cNvPr id="85" name="Rectangle 75"/>
          <p:cNvSpPr>
            <a:spLocks noChangeArrowheads="1"/>
          </p:cNvSpPr>
          <p:nvPr/>
        </p:nvSpPr>
        <p:spPr bwMode="auto">
          <a:xfrm>
            <a:off x="9012877" y="5917268"/>
            <a:ext cx="781736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RESPONSIBILITY</a:t>
            </a:r>
          </a:p>
        </p:txBody>
      </p:sp>
      <p:sp>
        <p:nvSpPr>
          <p:cNvPr id="86" name="Rectangle 76"/>
          <p:cNvSpPr>
            <a:spLocks noChangeArrowheads="1"/>
          </p:cNvSpPr>
          <p:nvPr/>
        </p:nvSpPr>
        <p:spPr bwMode="auto">
          <a:xfrm>
            <a:off x="9794614" y="5917268"/>
            <a:ext cx="426401" cy="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STATUS</a:t>
            </a:r>
          </a:p>
        </p:txBody>
      </p:sp>
      <p:sp>
        <p:nvSpPr>
          <p:cNvPr id="87" name="Rectangle 78"/>
          <p:cNvSpPr>
            <a:spLocks noChangeArrowheads="1"/>
          </p:cNvSpPr>
          <p:nvPr/>
        </p:nvSpPr>
        <p:spPr bwMode="auto">
          <a:xfrm>
            <a:off x="8089009" y="6130589"/>
            <a:ext cx="426401" cy="355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933" b="1" dirty="0">
              <a:solidFill>
                <a:prstClr val="black"/>
              </a:solidFill>
            </a:endParaRPr>
          </a:p>
        </p:txBody>
      </p:sp>
      <p:sp>
        <p:nvSpPr>
          <p:cNvPr id="88" name="Rectangle 79"/>
          <p:cNvSpPr>
            <a:spLocks noChangeArrowheads="1"/>
          </p:cNvSpPr>
          <p:nvPr/>
        </p:nvSpPr>
        <p:spPr bwMode="auto">
          <a:xfrm>
            <a:off x="8515411" y="6130589"/>
            <a:ext cx="497468" cy="355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-------</a:t>
            </a:r>
          </a:p>
        </p:txBody>
      </p:sp>
      <p:sp>
        <p:nvSpPr>
          <p:cNvPr id="89" name="Rectangle 80"/>
          <p:cNvSpPr>
            <a:spLocks noChangeArrowheads="1"/>
          </p:cNvSpPr>
          <p:nvPr/>
        </p:nvSpPr>
        <p:spPr bwMode="auto">
          <a:xfrm>
            <a:off x="9012877" y="6130589"/>
            <a:ext cx="781736" cy="355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------</a:t>
            </a:r>
          </a:p>
        </p:txBody>
      </p:sp>
      <p:sp>
        <p:nvSpPr>
          <p:cNvPr id="90" name="Rectangle 81"/>
          <p:cNvSpPr>
            <a:spLocks noChangeArrowheads="1"/>
          </p:cNvSpPr>
          <p:nvPr/>
        </p:nvSpPr>
        <p:spPr bwMode="auto">
          <a:xfrm>
            <a:off x="9723546" y="6130589"/>
            <a:ext cx="568534" cy="3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------</a:t>
            </a:r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7885939" y="3571512"/>
            <a:ext cx="2345206" cy="284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120" b="1" dirty="0">
                <a:solidFill>
                  <a:srgbClr val="0000CC"/>
                </a:solidFill>
              </a:rPr>
              <a:t>KAIZEN SUSTENANCE</a:t>
            </a:r>
          </a:p>
        </p:txBody>
      </p:sp>
      <p:sp>
        <p:nvSpPr>
          <p:cNvPr id="93" name="Rectangle 105"/>
          <p:cNvSpPr>
            <a:spLocks noChangeArrowheads="1"/>
          </p:cNvSpPr>
          <p:nvPr/>
        </p:nvSpPr>
        <p:spPr bwMode="auto">
          <a:xfrm>
            <a:off x="1977259" y="370840"/>
            <a:ext cx="8243754" cy="6115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" name="Line 83"/>
          <p:cNvSpPr>
            <a:spLocks noChangeShapeType="1"/>
          </p:cNvSpPr>
          <p:nvPr/>
        </p:nvSpPr>
        <p:spPr bwMode="auto">
          <a:xfrm>
            <a:off x="7733673" y="2075955"/>
            <a:ext cx="0" cy="25035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5" name="Rectangle 84"/>
          <p:cNvSpPr>
            <a:spLocks noChangeArrowheads="1"/>
          </p:cNvSpPr>
          <p:nvPr/>
        </p:nvSpPr>
        <p:spPr bwMode="auto">
          <a:xfrm>
            <a:off x="4891003" y="1508569"/>
            <a:ext cx="184731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120" dirty="0">
              <a:solidFill>
                <a:prstClr val="black"/>
              </a:solidFill>
            </a:endParaRPr>
          </a:p>
        </p:txBody>
      </p:sp>
      <p:sp>
        <p:nvSpPr>
          <p:cNvPr id="96" name="Rectangle 82"/>
          <p:cNvSpPr>
            <a:spLocks noChangeArrowheads="1"/>
          </p:cNvSpPr>
          <p:nvPr/>
        </p:nvSpPr>
        <p:spPr bwMode="auto">
          <a:xfrm>
            <a:off x="1985374" y="5348402"/>
            <a:ext cx="2836454" cy="45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20" b="1" dirty="0">
                <a:solidFill>
                  <a:srgbClr val="FF0000"/>
                </a:solidFill>
              </a:rPr>
              <a:t>ROOT CAUSE :- </a:t>
            </a:r>
            <a:r>
              <a:rPr lang="en-US" altLang="en-US" sz="1120" b="1" dirty="0">
                <a:cs typeface="Arial" charset="0"/>
              </a:rPr>
              <a:t>:- </a:t>
            </a:r>
            <a:r>
              <a:rPr lang="en-US" alt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Wheel Thickness 20mm with angular head (450 ).                     </a:t>
            </a:r>
          </a:p>
          <a:p>
            <a:r>
              <a:rPr lang="en-US" altLang="en-US" sz="1120" b="1" dirty="0">
                <a:cs typeface="Arial" charset="0"/>
              </a:rPr>
              <a:t>                     </a:t>
            </a:r>
            <a:endParaRPr lang="en-US" altLang="en-US" sz="112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1120" b="1" dirty="0">
              <a:cs typeface="Arial" charset="0"/>
            </a:endParaRPr>
          </a:p>
          <a:p>
            <a:endParaRPr lang="en-US" altLang="en-US" sz="112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1120" b="1" dirty="0">
              <a:solidFill>
                <a:srgbClr val="FF0000"/>
              </a:solidFill>
              <a:cs typeface="Arial" charset="0"/>
            </a:endParaRPr>
          </a:p>
          <a:p>
            <a:r>
              <a:rPr lang="en-US" sz="1120" b="1" dirty="0">
                <a:solidFill>
                  <a:srgbClr val="FF0000"/>
                </a:solidFill>
              </a:rPr>
              <a:t>.</a:t>
            </a:r>
            <a:endParaRPr lang="en-US" altLang="en-US" sz="112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7" name="Line 86"/>
          <p:cNvSpPr>
            <a:spLocks noChangeShapeType="1"/>
          </p:cNvSpPr>
          <p:nvPr/>
        </p:nvSpPr>
        <p:spPr bwMode="auto">
          <a:xfrm>
            <a:off x="7733673" y="2006327"/>
            <a:ext cx="0" cy="25480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8" name="Line 87"/>
          <p:cNvSpPr>
            <a:spLocks noChangeShapeType="1"/>
          </p:cNvSpPr>
          <p:nvPr/>
        </p:nvSpPr>
        <p:spPr bwMode="auto">
          <a:xfrm>
            <a:off x="7733673" y="2237428"/>
            <a:ext cx="0" cy="71108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00" name="Rectangle 78"/>
          <p:cNvSpPr>
            <a:spLocks noChangeArrowheads="1"/>
          </p:cNvSpPr>
          <p:nvPr/>
        </p:nvSpPr>
        <p:spPr bwMode="auto">
          <a:xfrm>
            <a:off x="8017941" y="6130589"/>
            <a:ext cx="568534" cy="3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---- </a:t>
            </a:r>
          </a:p>
        </p:txBody>
      </p:sp>
      <p:sp>
        <p:nvSpPr>
          <p:cNvPr id="101" name="Rectangle 78"/>
          <p:cNvSpPr>
            <a:spLocks noChangeArrowheads="1"/>
          </p:cNvSpPr>
          <p:nvPr/>
        </p:nvSpPr>
        <p:spPr bwMode="auto">
          <a:xfrm>
            <a:off x="7875809" y="6130589"/>
            <a:ext cx="213200" cy="355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933" b="1" dirty="0">
                <a:solidFill>
                  <a:prstClr val="black"/>
                </a:solidFill>
              </a:rPr>
              <a:t>---</a:t>
            </a:r>
          </a:p>
        </p:txBody>
      </p:sp>
      <p:sp>
        <p:nvSpPr>
          <p:cNvPr id="102" name="Rectangle 53"/>
          <p:cNvSpPr>
            <a:spLocks noChangeArrowheads="1"/>
          </p:cNvSpPr>
          <p:nvPr/>
        </p:nvSpPr>
        <p:spPr bwMode="auto">
          <a:xfrm>
            <a:off x="7879529" y="2023223"/>
            <a:ext cx="2331562" cy="55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Sandip Jagtap,Sandip D,</a:t>
            </a:r>
          </a:p>
          <a:p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Sachin.C,Sandeep P.</a:t>
            </a:r>
          </a:p>
        </p:txBody>
      </p:sp>
      <p:sp>
        <p:nvSpPr>
          <p:cNvPr id="104" name="Rectangle 88"/>
          <p:cNvSpPr>
            <a:spLocks noChangeArrowheads="1"/>
          </p:cNvSpPr>
          <p:nvPr/>
        </p:nvSpPr>
        <p:spPr bwMode="auto">
          <a:xfrm>
            <a:off x="7896069" y="3855133"/>
            <a:ext cx="2324946" cy="11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120" b="1" dirty="0">
                <a:solidFill>
                  <a:srgbClr val="0000CC"/>
                </a:solidFill>
              </a:rPr>
              <a:t>WHAT TO DO: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NA.</a:t>
            </a:r>
          </a:p>
          <a:p>
            <a:pPr>
              <a:defRPr/>
            </a:pPr>
            <a:r>
              <a:rPr lang="en-US" sz="1120" b="1" dirty="0">
                <a:solidFill>
                  <a:srgbClr val="0000CC"/>
                </a:solidFill>
              </a:rPr>
              <a:t>HOW TO DO: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NA.</a:t>
            </a:r>
          </a:p>
          <a:p>
            <a:pPr>
              <a:defRPr/>
            </a:pPr>
            <a:r>
              <a:rPr lang="en-US" sz="1120" b="1" dirty="0">
                <a:solidFill>
                  <a:srgbClr val="0000CC"/>
                </a:solidFill>
              </a:rPr>
              <a:t>FREQUENCY : </a:t>
            </a:r>
            <a:r>
              <a:rPr lang="en-US" sz="1120" dirty="0">
                <a:latin typeface="Calibri" panose="020F0502020204030204" pitchFamily="34" charset="0"/>
                <a:cs typeface="Times New Roman" panose="02020603050405020304" pitchFamily="18" charset="0"/>
              </a:rPr>
              <a:t>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2249" y="447306"/>
            <a:ext cx="405880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0" b="1" dirty="0"/>
              <a:t>P15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07" y="1714264"/>
            <a:ext cx="3018703" cy="192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production\AppData\Local\Microsoft\Windows\Temporary Internet Files\Content.Outlook\T9N17ZEM\DSC041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82" y="2199598"/>
            <a:ext cx="2564624" cy="14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angle 83"/>
          <p:cNvSpPr>
            <a:spLocks noChangeArrowheads="1"/>
          </p:cNvSpPr>
          <p:nvPr/>
        </p:nvSpPr>
        <p:spPr bwMode="auto">
          <a:xfrm>
            <a:off x="1977262" y="3712341"/>
            <a:ext cx="2834059" cy="1427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 dirty="0"/>
              <a:t>BEFORE : Machine with Angular Grinding Head</a:t>
            </a:r>
            <a:endParaRPr lang="en-US" sz="800" b="1" dirty="0">
              <a:latin typeface="Times New Roman" pitchFamily="18" charset="0"/>
            </a:endParaRPr>
          </a:p>
        </p:txBody>
      </p:sp>
      <p:sp>
        <p:nvSpPr>
          <p:cNvPr id="105" name="Rectangle 83"/>
          <p:cNvSpPr>
            <a:spLocks noChangeArrowheads="1"/>
          </p:cNvSpPr>
          <p:nvPr/>
        </p:nvSpPr>
        <p:spPr bwMode="auto">
          <a:xfrm>
            <a:off x="4819934" y="3712338"/>
            <a:ext cx="3051566" cy="1427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 dirty="0"/>
              <a:t>AFTER : Machine with Straight  Grinding Head</a:t>
            </a:r>
            <a:endParaRPr lang="en-US" sz="800" b="1" dirty="0">
              <a:latin typeface="Times New Roman" pitchFamily="18" charset="0"/>
            </a:endParaRPr>
          </a:p>
        </p:txBody>
      </p:sp>
      <p:graphicFrame>
        <p:nvGraphicFramePr>
          <p:cNvPr id="103" name="Chart 102"/>
          <p:cNvGraphicFramePr>
            <a:graphicFrameLocks/>
          </p:cNvGraphicFramePr>
          <p:nvPr>
            <p:extLst/>
          </p:nvPr>
        </p:nvGraphicFramePr>
        <p:xfrm>
          <a:off x="4673310" y="4446202"/>
          <a:ext cx="3026620" cy="251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138389" y="4069489"/>
            <a:ext cx="2453151" cy="3545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 monitoring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109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Shrikant Kulkarni</dc:creator>
  <cp:lastModifiedBy>Shrikant Kulkarni</cp:lastModifiedBy>
  <cp:revision>1</cp:revision>
  <dcterms:created xsi:type="dcterms:W3CDTF">2016-10-25T06:45:38Z</dcterms:created>
  <dcterms:modified xsi:type="dcterms:W3CDTF">2016-10-25T06:45:51Z</dcterms:modified>
</cp:coreProperties>
</file>